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Let’s look at a few small pieces of the scramble that turned the entire world—except for China (sorta) &amp; Tibet, Japan, Thailand, &amp; Ethiopia—into either European-ruled or European settler-ruled territory by 1914.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In early 1756 the newly-installed Nawab of Bengal, Mîrza Mohammad Siraj ud-Dowla, wished to show the British in Calcutta who was master of Bengal. He borrowed some gunners and artillery pieces from the French and attacked and captured Calcutta and its Ft. St. William. He expected negotiations, and that the subsequent peace would see gratitude toward him on behalf of the French, much higher taxes paid him by trading Europeans, and much less tax evasion via smuggling by British who understood their place.</a:t>
            </a:r>
          </a:p>
          <a:p>
            <a:pPr/>
          </a:p>
          <a:p>
            <a:pPr/>
            <a:r>
              <a:t>Big mistake.</a:t>
            </a:r>
          </a:p>
          <a:p>
            <a:pPr/>
          </a:p>
          <a:p>
            <a:pPr/>
            <a:r>
              <a:t>The British sent 3,000 soldiers—800 British, 2200 Indian—north by sea from Madras to Calcutta. Siraj ud-Dowla mobilized for the battle. British commander Robert Clive bribed the Nawab’s three subordinates. The British East India Company acquired the taste for conquering, ruling, and taxing India, rather than merely trading with it. </a:t>
            </a:r>
          </a:p>
          <a:p>
            <a:pPr/>
          </a:p>
          <a:p>
            <a:pPr/>
            <a:r>
              <a:t>By 1765 the British East India Company had successfully petitioned the Moghul Emperor in Delhi to be his tax collector for Bengal and Bihar. </a:t>
            </a:r>
          </a:p>
          <a:p>
            <a:pPr/>
          </a:p>
          <a:p>
            <a:pPr/>
            <a:r>
              <a:t>By 1772 Calcutta was the capital of British India. Warren Hastings was its first Governor-General. The British East India Company had entered the sweepstakes in the succession wars over the territories of the Mogul empire.</a:t>
            </a:r>
          </a:p>
          <a:p>
            <a:pPr/>
          </a:p>
          <a:p>
            <a:pPr/>
            <a:r>
              <a:t>The conquests which British-trained Indian-recruited armies that made the British the dominant power in India in the eighteenth century were carried out on a shoestring. Yet they soon became mopping-up operations: small wars against Indian powers that had no chance of assembling the resources to match the British-controlled forces in India. Each generation saw formerly independent principalities become subservient allies. Each generation saw former allies become puppets. And each generation saw former puppets become territories ruled by London. Nearly a century after Clive and Siraj ud-Dowla came the great the 1857 Sepoy Mutiny/Indian Mutiny/Sipahi Rebellion/Great Rebellion of 1857. It was defeated. And on May 1, 1876, the British government proclaimed Queen Victoria I Hanover to be Kaiser-i-Hind: Empress of India.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Karl Marx back in 1853 had taken a look at the Future Results of British Rule in India. He then prophesied that the British imperial conquest of India was India’s greatest short-run curse and would be its greatest long-run blessing:</a:t>
            </a:r>
          </a:p>
          <a:p>
            <a:pPr/>
          </a:p>
          <a:p>
            <a:pPr/>
            <a:r>
              <a:t>&gt;England has to fulfill a double mission in India: one destructive, the other… laying the material foundations of Western society in Asia.... The political unity of India... imposed by the British sword, will now be strengthened and perpetuated by the electric telegraph. The native army, organized and trained by the British drill-sergeant, [will be] the sine qua non of Indian self-emancipation.... The free press... private property in land… Indian natives, reluctantly and sparingly educated... a fresh class.... </a:t>
            </a:r>
          </a:p>
          <a:p>
            <a:pPr/>
          </a:p>
          <a:p>
            <a:pPr/>
            <a:r>
              <a:t>&gt;The millocracy… intend now drawing a net of railroads over India… with the exclusive view of extracting… [will] lay down the material premises.… </a:t>
            </a:r>
          </a:p>
          <a:p>
            <a:pPr/>
          </a:p>
          <a:p>
            <a:pPr/>
            <a:r>
              <a:t>&gt;Has the bourgeoisie ever done more? Has it ever effected a progress without dragging individuals and people through blood and dirt, through misery and degradation?...</a:t>
            </a:r>
          </a:p>
          <a:p>
            <a:pPr/>
          </a:p>
          <a:p>
            <a:pPr/>
            <a:r>
              <a:t>Yet as of 1913 the great economic and social changes that Karl Marx had confidently predicted sixty years before had not advanced far. </a:t>
            </a:r>
          </a:p>
          <a:p>
            <a:pPr/>
          </a:p>
          <a:p>
            <a:pPr/>
            <a:r>
              <a:t>The drawing of a net of railways over India? Check. The introduction to India of those industries necessary to support the railroads? Check. The spread of other branches of modern industry across India? Not so much. The spread of modern education across India? Not so much. Improvements in agricultural productivity resulting from the creation of effective private property in land? Not at all. Overthrow of the caste system? Not at all. </a:t>
            </a:r>
          </a:p>
          <a:p>
            <a:pPr/>
          </a:p>
          <a:p>
            <a:pPr/>
            <a:r>
              <a:t>The overthrow of British colonialism, the restoration of self-government, and the creation of subcontinental political unity by virtue of a revolt by the British-trained army? They had come close, but only close, in 1857.</a:t>
            </a:r>
          </a:p>
          <a:p>
            <a:pPr/>
          </a:p>
          <a:p>
            <a:pPr/>
            <a:r>
              <a:t>The failure of the British Raj to transform India or perhaps to transform India faster poses an enormous problem for all of us economists. We are all, even the Marxists (back when there were Marxist economists), the intellectual children of the Adam Smith who wrote:</a:t>
            </a:r>
          </a:p>
          <a:p>
            <a:pPr/>
          </a:p>
          <a:p>
            <a:pPr/>
            <a:r>
              <a:t>&gt;Little else is requisite to carry a state to the highest degree of opulence from the lowest barbarism, but peace, easy taxes, and a tolerable administration of justice: all the rest being brought about by the natural course of things...</a:t>
            </a:r>
          </a:p>
          <a:p>
            <a:pPr/>
          </a:p>
          <a:p>
            <a:pPr/>
            <a:r>
              <a:t>Under the British Raj in the late nineteenth and early twentieth centuries India had a remarkable degree of internal and external peace, a tolerable administration of justice, and easy taxes. Yet no sign of progress “to the highest degree of opulence” had occurred.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a:p>
            <a:pPr/>
          </a:p>
          <a:p>
            <a:pPr/>
            <a:r>
              <a:t>Muhammed Ali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a:p>
            <a:pPr/>
          </a:p>
          <a:p>
            <a:pPr/>
            <a:r>
              <a:t>But in Egypt in the first half of the 1800s, the machines could not be kept working.</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Japan began, even before 1870, to strengthen itself and industrialize its economy. China did not. The century 1870-1975 marks China’s relative nadir in world history.</a:t>
            </a:r>
          </a:p>
          <a:p>
            <a:pPr/>
          </a:p>
          <a:p>
            <a:pPr/>
            <a:r>
              <a:t>Why?</a:t>
            </a:r>
          </a:p>
          <a:p>
            <a:pPr/>
          </a:p>
          <a:p>
            <a:pPr/>
            <a:r>
              <a:t>One factor: The ethnically Manchu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was perhaps the eighth industrial power in the world by 1929, and in 1942 Japan’s six fleet-carrier striking force, kido butai, was the most powerful, most feared, most technologically advanced, and most deadly military force on the world’s oceans.</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Why did not China have a chance of standing up in the later 1800s?</a:t>
            </a:r>
          </a:p>
          <a:p>
            <a:pPr/>
          </a:p>
          <a:p>
            <a:pPr/>
            <a:r>
              <a:t>Let’s go back to the Kaiping coal mine, that we saw before as the source of Herbert Hoover’s first fortune.</a:t>
            </a:r>
          </a:p>
          <a:p>
            <a:pPr/>
          </a:p>
          <a:p>
            <a:pPr/>
            <a:r>
              <a:t>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a:t>
            </a:r>
          </a:p>
          <a:p>
            <a:pPr/>
          </a:p>
          <a:p>
            <a:pPr/>
            <a:r>
              <a:t>&gt;mining methods angered the earth dragon... [and so] the late empress could not rest quietly in her grave…</a:t>
            </a:r>
          </a:p>
          <a:p>
            <a:pPr/>
          </a:p>
          <a:p>
            <a:pPr/>
            <a:r>
              <a:t>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certified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2000 tons a coal a day, with average pay 6 per month and with at least some Chinese-born technical employees making 60. The miners were producing 1/4 of what was expected of miners in America or Australia. </a:t>
            </a:r>
          </a:p>
          <a:p>
            <a:pPr/>
          </a:p>
          <a:p>
            <a:pPr/>
            <a:r>
              <a:t>But the rate of production was still only six pounds a year for every person in China. And there was still no railway to Tientsin. In 1888 a railway had been built down to Taku, but Chief Engineer Claude Kinder reported: “high officials who detested the railway... foster[ed] trouble with the junk people.... So great was the clamor... that the Viceroy... gave the order for the nearly completed bridge [over the Peiho River to Tientsin] to be destroyed, although hundreds of the largest junks had already safely passed through…”</a:t>
            </a:r>
          </a:p>
          <a:p>
            <a:pPr/>
          </a:p>
          <a:p>
            <a:pPr/>
            <a:r>
              <a:t>Then Herbert Hoover came.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a:t>
            </a:r>
          </a:p>
          <a:p>
            <a:pPr/>
          </a:p>
          <a:p>
            <a:pPr/>
            <a:r>
              <a:t>Military politicians like Yuan Shihkai came to the conclusion that working with the Manchu court was useless. </a:t>
            </a:r>
          </a:p>
          <a:p>
            <a:pPr/>
          </a:p>
          <a:p>
            <a:pPr/>
            <a:r>
              <a:t>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We could tell many, many, many more stories of Europe’s late-1800s empires and how the colonized and the nearly-colonized tried to respond. But we have no space. So leave it there, with three: One was formally annexed, with Queen Victory of the Hanoverian Dynasty taking the title Kaiser-i-Hind—“Caesar of India”. (A title laid down only in 1947, to my knowledge the last time in history a ruler has called him or herself a “Caesar”. The historical shadow of the Divine Julius was indeed long.) One was informally annexed, with a strong British garrison. And one was always under the hammer of European and Japanese threat.</a:t>
            </a:r>
          </a:p>
          <a:p>
            <a:pPr/>
          </a:p>
          <a:p>
            <a:pPr/>
            <a:r>
              <a:t>In all three the coming of imperialism and the market it brought Terry with a very cheap manufactured goods that the colonized could buy. And it carried with it infrastructure so that colonial proconsuls could communicate and travel back-and-forth to the metropole, and foreign industrialists and merchants could sell their products to captive colonial customers. But the educational systems and the engineering communities and the channeling of the savings of the masses into nascent industrial enterprises simply did not happen anywhere there was colonialism. </a:t>
            </a:r>
          </a:p>
          <a:p>
            <a:pPr/>
          </a:p>
          <a:p>
            <a:pPr/>
            <a:r>
              <a:t>It did happen in Japan, and we will look at how it happened in Japan toward the end of the course.</a:t>
            </a:r>
          </a:p>
          <a:p>
            <a:pPr/>
          </a:p>
          <a:p>
            <a:pPr/>
            <a:r>
              <a:t>But Karl Marx was wrong. Imperialism was not the handmaiden in support of industrial economic development in the global south. Agriculture and mining development, yes. But plantation and resource wealth turned out to be a development trap, albeit a comfortable trap for those who owned the plantations and the mines.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Empires, formal and informal, both accelerated and retarded economic growth and development. But the business of empire was not economic development. The business of empire was… empire.</a:t>
            </a:r>
          </a:p>
          <a:p>
            <a:pPr/>
          </a:p>
          <a:p>
            <a:pPr/>
            <a:r>
              <a:t>The conservative view was that empires were ordained by God—or at least morally required or desirable, for European powers had a civilizing mission. Let us give the mic to Rudyard Kipling:</a:t>
            </a:r>
          </a:p>
          <a:p>
            <a:pPr/>
          </a:p>
          <a:p>
            <a:pPr/>
            <a:r>
              <a:t>Take up the White Man’s burden—</a:t>
            </a:r>
          </a:p>
          <a:p>
            <a:pPr/>
            <a:r>
              <a:t>Send forth the best ye breed—</a:t>
            </a:r>
          </a:p>
          <a:p>
            <a:pPr/>
            <a:r>
              <a:t>Go send your sons to exile</a:t>
            </a:r>
          </a:p>
          <a:p>
            <a:pPr/>
            <a:r>
              <a:t>To serve your captives' need</a:t>
            </a:r>
          </a:p>
          <a:p>
            <a:pPr/>
            <a:r>
              <a:t>To wait in heavy harness</a:t>
            </a:r>
          </a:p>
          <a:p>
            <a:pPr/>
            <a:r>
              <a:t>On fluttered folk and wild—</a:t>
            </a:r>
          </a:p>
          <a:p>
            <a:pPr/>
            <a:r>
              <a:t>Your new-caught, sullen peoples/</a:t>
            </a:r>
          </a:p>
          <a:p>
            <a:pPr/>
            <a:r>
              <a:t>Half devil and half child… </a:t>
            </a:r>
          </a:p>
          <a:p>
            <a:pPr/>
          </a:p>
          <a:p>
            <a:pPr/>
            <a:r>
              <a:t>In short: the Europeans were lucky enough to be the grownups, and it was the obligation of the grownups to civilize the world. Those being civilized might not like it: “sullen”, “captives”. Those being civilized were definitely not your equals: “half devil”, “half-child”, “fluttered”, “wild”. It was not a fun thing to do: “exile”, “heavy harness”. But still, for some reason, you needed to do it.</a:t>
            </a:r>
          </a:p>
          <a:p>
            <a:pPr/>
          </a:p>
          <a:p>
            <a:pPr/>
            <a:r>
              <a:t>But perhaps civilization is best spread by newspapers and books and merchants and engineers, rather than by alien proconsuls? Just a thought.</a:t>
            </a:r>
          </a:p>
          <a:p>
            <a:pPr/>
          </a:p>
          <a:p>
            <a:pPr/>
            <a:r>
              <a:t>The enlightened liberal belief in the early 1900s was that this made little sense, The enlightened liberal belief was that the then-existing empires were little but confidence games, and on their last legs.</a:t>
            </a:r>
          </a:p>
          <a:p>
            <a:pPr/>
          </a:p>
          <a:p>
            <a:pPr/>
            <a:r>
              <a:t>Austrian economist Joseph Schumpeter thought the people were being conned—diverted to cheering for victories so that they do not notice that the landlord-aristocratic political-deference power structure makes no rational sense. Joseph Schumpeter thought the landlord-aristocrats were being conned too: sent to die of dysentery, wound-caused infection, or shot and shell when they could, instead, be happily drinking cappucinos with whipped cream at the Cafe Central at Herrengasse 14 in Vienna. </a:t>
            </a:r>
          </a:p>
          <a:p>
            <a:pPr/>
          </a:p>
          <a:p>
            <a:pPr/>
            <a:r>
              <a:t>Imperialism was thus the last gasp of military status aristocracy. Sir Whatsit and Lord Whoever and Colonel Whichway were like today's professional athletes. Empire served as the equivalent of a sports team, winning victories—as in the immense Mafeking Night party in Britain when good news about the progress of British arms in the South African Boer War arrived. The military aristocracy loved to play, and the people loved to watch. </a:t>
            </a:r>
          </a:p>
          <a:p>
            <a:pPr/>
          </a:p>
          <a:p>
            <a:pPr/>
            <a:r>
              <a:t>Schumpeter hated this. And he thought that it was on the way out—that as people became richer and more prosperous, the bourgeois virtues would win out, and the drive for empire will die. Schumpeter expected the con to end, and a peaceful, less aristocratic, less imperial, less bloodthirsty twentieth century. </a:t>
            </a:r>
          </a:p>
          <a:p>
            <a:pPr/>
          </a:p>
          <a:p>
            <a:pPr/>
            <a:r>
              <a:t>He was wrong.</a:t>
            </a:r>
          </a:p>
          <a:p>
            <a:pPr/>
          </a:p>
          <a:p>
            <a:pPr/>
            <a:r>
              <a:t>British activist John Hobson thought it was a con. He thought that having the government spend money and spend it putting people to work building weapons and then using the weapons to conquer colonies that could be forced to buy exports was a greatly suboptimal way of avoiding mass unemployment. </a:t>
            </a:r>
          </a:p>
          <a:p>
            <a:pPr/>
          </a:p>
          <a:p>
            <a:pPr/>
            <a:r>
              <a:t>Hobson saw empire not as an attempt to plunder but as an attempt to sell, and also to produce. Hobson saw the major economic problem as the business cycle, caused by the maldistribution of income, that causes mass unemployment. A government needs to keep its people working and prosperous and happy. In this empire serves two goals: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 The solution to empire, Hobson thought, would be more equality at home: then there would be smaller business cycles, less unemployment, and no need for empire.</a:t>
            </a:r>
          </a:p>
          <a:p>
            <a:pPr/>
          </a:p>
          <a:p>
            <a:pPr/>
            <a:r>
              <a:t>And, Hobson thought, a pro-democratic pro-equality political shift was coming, and in its aftermath war and empire would lose their purpose. So he too expected a peaceful, more egalitarian, more democratic, less imperial, less bloodthirsty twentieth century. </a:t>
            </a:r>
          </a:p>
          <a:p>
            <a:pPr/>
          </a:p>
          <a:p>
            <a:pPr/>
            <a:r>
              <a:t>He too was wrong.</a:t>
            </a:r>
          </a:p>
          <a:p>
            <a:pPr/>
          </a:p>
          <a:p>
            <a:pPr/>
            <a:r>
              <a:t>British public intellectual Norman Angell thought that empire and war—except perhaps for wars of national liberation to give peoples self-government—were already completely pointless and obsolete. The idea that war could be in any sense rational or that there would be major twentieth-century wars was a Great Illusion. And surely governments could not be so inept or so shortsighted not to realize that, could they? </a:t>
            </a:r>
          </a:p>
          <a:p>
            <a:pPr/>
          </a:p>
          <a:p>
            <a:pPr/>
            <a:r>
              <a:t>He too was wrong.</a:t>
            </a:r>
          </a:p>
          <a:p>
            <a:pPr/>
          </a:p>
          <a:p>
            <a:pPr/>
            <a:r>
              <a:t>The same forces that propelled European powers to empire would also propel them to destructive industrial war, and in 1914 turn Europe into truly a dark continent. For the history of the long 20th century took a very sharp turn—a turn that appeared to negate all the progress in world civilization since 1870 and before and all the hopes built open them, with the start of World War I in 1914.</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defTabSz="410763">
              <a:defRPr sz="5600">
                <a:uFillTx/>
              </a:defRPr>
            </a:lvl1pPr>
          </a:lstStyle>
          <a:p>
            <a:pPr/>
            <a:r>
              <a:t>Title Text</a:t>
            </a:r>
          </a:p>
        </p:txBody>
      </p:sp>
      <p:sp>
        <p:nvSpPr>
          <p:cNvPr id="13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audio" Target="../media/media5.m4a"/><Relationship Id="rId6" Type="http://schemas.microsoft.com/office/2007/relationships/media" Target="../media/media5.m4a"/><Relationship Id="rId7"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Empire"/>
          <p:cNvSpPr txBox="1"/>
          <p:nvPr>
            <p:ph type="title" idx="4294967295"/>
          </p:nvPr>
        </p:nvSpPr>
        <p:spPr>
          <a:xfrm>
            <a:off x="457199" y="-2"/>
            <a:ext cx="8234348" cy="1094175"/>
          </a:xfrm>
          <a:prstGeom prst="rect">
            <a:avLst/>
          </a:prstGeom>
        </p:spPr>
        <p:txBody>
          <a:bodyPr lIns="50800" tIns="50800" rIns="50800" bIns="50800"/>
          <a:lstStyle>
            <a:lvl1pPr defTabSz="345042">
              <a:defRPr sz="4703">
                <a:uFillTx/>
              </a:defRPr>
            </a:lvl1pPr>
          </a:lstStyle>
          <a:p>
            <a:pPr/>
            <a:r>
              <a:t>Lecture: 3.3.2. The Scramble </a:t>
            </a:r>
          </a:p>
        </p:txBody>
      </p:sp>
      <p:pic>
        <p:nvPicPr>
          <p:cNvPr id="154"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sp>
        <p:nvSpPr>
          <p:cNvPr id="155" name="0:15 of audio in this slide; 18:4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0:15 of audio in this slide; 18:45 in this slide group</a:t>
            </a:r>
          </a:p>
        </p:txBody>
      </p:sp>
      <p:pic>
        <p:nvPicPr>
          <p:cNvPr id="1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46666"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The Conquest of India</a:t>
            </a:r>
          </a:p>
        </p:txBody>
      </p:sp>
      <p:sp>
        <p:nvSpPr>
          <p:cNvPr id="161" name="1767: Bombay, Madras, Calcutta, and tax collector for the collapsing Mogul Empire in Bengal and Oudh…"/>
          <p:cNvSpPr txBox="1"/>
          <p:nvPr>
            <p:ph type="body" sz="half" idx="4294967295"/>
          </p:nvPr>
        </p:nvSpPr>
        <p:spPr>
          <a:xfrm>
            <a:off x="457199" y="4611173"/>
            <a:ext cx="8234348" cy="1727062"/>
          </a:xfrm>
          <a:prstGeom prst="rect">
            <a:avLst/>
          </a:prstGeom>
        </p:spPr>
        <p:txBody>
          <a:bodyPr lIns="50800" tIns="50800" rIns="50800" bIns="50800" anchor="t"/>
          <a:lstStyle/>
          <a:p>
            <a:pPr marL="278882" indent="-278882" defTabSz="704087">
              <a:spcBef>
                <a:spcPts val="600"/>
              </a:spcBef>
              <a:defRPr sz="1800">
                <a:uFill>
                  <a:solidFill>
                    <a:srgbClr val="000000"/>
                  </a:solidFill>
                </a:uFill>
                <a:latin typeface="Calibri"/>
                <a:ea typeface="Calibri"/>
                <a:cs typeface="Calibri"/>
                <a:sym typeface="Calibri"/>
              </a:defRPr>
            </a:pPr>
            <a:r>
              <a:t>1767: Bombay, Madras, Calcutta, and tax collector for the collapsing Mogul Empire in Bengal and Oudh</a:t>
            </a:r>
          </a:p>
          <a:p>
            <a:pPr marL="278882" indent="-278882" defTabSz="704087">
              <a:spcBef>
                <a:spcPts val="600"/>
              </a:spcBef>
              <a:defRPr sz="1800">
                <a:uFill>
                  <a:solidFill>
                    <a:srgbClr val="000000"/>
                  </a:solidFill>
                </a:uFill>
                <a:latin typeface="Calibri"/>
                <a:ea typeface="Calibri"/>
                <a:cs typeface="Calibri"/>
                <a:sym typeface="Calibri"/>
              </a:defRPr>
            </a:pPr>
            <a:r>
              <a:t>1805: armies composed 3/4 of soldiers born in India; Viceroy Richard Wellesley’s conquest policy</a:t>
            </a:r>
          </a:p>
          <a:p>
            <a:pPr marL="278882" indent="-278882" defTabSz="704087">
              <a:spcBef>
                <a:spcPts val="600"/>
              </a:spcBef>
              <a:defRPr sz="1800">
                <a:uFill>
                  <a:solidFill>
                    <a:srgbClr val="000000"/>
                  </a:solidFill>
                </a:uFill>
                <a:latin typeface="Calibri"/>
                <a:ea typeface="Calibri"/>
                <a:cs typeface="Calibri"/>
                <a:sym typeface="Calibri"/>
              </a:defRPr>
            </a:pPr>
            <a:r>
              <a:t>1858: conquest complete with suppression of Sipahi Uprising</a:t>
            </a:r>
          </a:p>
        </p:txBody>
      </p:sp>
      <p:pic>
        <p:nvPicPr>
          <p:cNvPr id="162" name="Cursor_and_conquest_of_india_-_Google_Search.png" descr="Cursor_and_conquest_of_india_-_Google_Search.png"/>
          <p:cNvPicPr>
            <a:picLocks noChangeAspect="1"/>
          </p:cNvPicPr>
          <p:nvPr/>
        </p:nvPicPr>
        <p:blipFill>
          <a:blip r:embed="rId3">
            <a:extLst/>
          </a:blip>
          <a:stretch>
            <a:fillRect/>
          </a:stretch>
        </p:blipFill>
        <p:spPr>
          <a:xfrm>
            <a:off x="457198" y="1094171"/>
            <a:ext cx="8234349" cy="3517004"/>
          </a:xfrm>
          <a:prstGeom prst="rect">
            <a:avLst/>
          </a:prstGeom>
          <a:ln w="12700">
            <a:miter lim="400000"/>
          </a:ln>
        </p:spPr>
      </p:pic>
      <p:pic>
        <p:nvPicPr>
          <p:cNvPr id="16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64"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583328"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Karl Marx’s Take</a:t>
            </a:r>
          </a:p>
        </p:txBody>
      </p:sp>
      <p:sp>
        <p:nvSpPr>
          <p:cNvPr id="169" name="1767: Bombay, Madras, Calcutta, and tax collector for the collapsing Mogul Empire in Bengal and Oudh…"/>
          <p:cNvSpPr txBox="1"/>
          <p:nvPr>
            <p:ph type="body" sz="half" idx="4294967295"/>
          </p:nvPr>
        </p:nvSpPr>
        <p:spPr>
          <a:xfrm>
            <a:off x="457199" y="1094172"/>
            <a:ext cx="3379418" cy="5244063"/>
          </a:xfrm>
          <a:prstGeom prst="rect">
            <a:avLst/>
          </a:prstGeom>
        </p:spPr>
        <p:txBody>
          <a:bodyPr lIns="50800" tIns="50800" rIns="50800" bIns="50800" anchor="t"/>
          <a:lstStyle/>
          <a:p>
            <a:pPr marL="0" indent="0" defTabSz="704087">
              <a:spcBef>
                <a:spcPts val="600"/>
              </a:spcBef>
              <a:buSzTx/>
              <a:buNone/>
              <a:defRPr b="1" sz="1800">
                <a:uFill>
                  <a:solidFill>
                    <a:srgbClr val="000000"/>
                  </a:solidFill>
                </a:uFill>
                <a:latin typeface="+mj-lt"/>
                <a:ea typeface="+mj-ea"/>
                <a:cs typeface="+mj-cs"/>
                <a:sym typeface="Helvetica"/>
              </a:defRPr>
            </a:pPr>
            <a:r>
              <a:t>Karl Marx wrote about India back in 1853</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was a penniless exile in England, then, and he had to make money</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So he wrote articles for the New York Herald Tribune</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saw England as having a double mission in India</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Destroy “feudalism”</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Bring “capitalism”</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Bloody, destructive, deadly</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But out of evil good would come, perhaps in half a century or less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was wrong</a:t>
            </a:r>
          </a:p>
        </p:txBody>
      </p:sp>
      <p:pic>
        <p:nvPicPr>
          <p:cNvPr id="170" name="Cursor_and_conquest_of_india_-_Google_Search.png" descr="Cursor_and_conquest_of_india_-_Google_Search.png"/>
          <p:cNvPicPr>
            <a:picLocks noChangeAspect="1"/>
          </p:cNvPicPr>
          <p:nvPr/>
        </p:nvPicPr>
        <p:blipFill>
          <a:blip r:embed="rId3">
            <a:extLst/>
          </a:blip>
          <a:srcRect l="60457" t="0" r="0" b="0"/>
          <a:stretch>
            <a:fillRect/>
          </a:stretch>
        </p:blipFill>
        <p:spPr>
          <a:xfrm>
            <a:off x="3836615" y="1094171"/>
            <a:ext cx="4854932" cy="5244030"/>
          </a:xfrm>
          <a:prstGeom prst="rect">
            <a:avLst/>
          </a:prstGeom>
          <a:ln w="12700">
            <a:miter lim="400000"/>
          </a:ln>
        </p:spPr>
      </p:pic>
      <p:pic>
        <p:nvPicPr>
          <p:cNvPr id="17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72" name="2: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119995" fill="hold"/>
                                        <p:tgtEl>
                                          <p:spTgt spid="1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Egypt</a:t>
            </a:r>
          </a:p>
        </p:txBody>
      </p:sp>
      <p:sp>
        <p:nvSpPr>
          <p:cNvPr id="177" name="1767: Bombay, Madras, Calcutta, and tax collector for the collapsing Mogul Empire in Bengal and Oudh…"/>
          <p:cNvSpPr txBox="1"/>
          <p:nvPr>
            <p:ph type="body" idx="4294967295"/>
          </p:nvPr>
        </p:nvSpPr>
        <p:spPr>
          <a:xfrm>
            <a:off x="457199" y="1094171"/>
            <a:ext cx="4834116" cy="5244064"/>
          </a:xfrm>
          <a:prstGeom prst="rect">
            <a:avLst/>
          </a:prstGeom>
        </p:spPr>
        <p:txBody>
          <a:bodyPr lIns="50800" tIns="50800" rIns="50800" bIns="50800" anchor="t"/>
          <a:lstStyle/>
          <a:p>
            <a:pPr marL="0" indent="0" defTabSz="704087">
              <a:spcBef>
                <a:spcPts val="600"/>
              </a:spcBef>
              <a:buSzTx/>
              <a:buNone/>
              <a:defRPr b="1" sz="1800">
                <a:uFill>
                  <a:solidFill>
                    <a:srgbClr val="000000"/>
                  </a:solidFill>
                </a:uFill>
                <a:latin typeface="+mj-lt"/>
                <a:ea typeface="+mj-ea"/>
                <a:cs typeface="+mj-cs"/>
                <a:sym typeface="Helvetica"/>
              </a:defRPr>
            </a:pPr>
            <a:r>
              <a:t>Albanian Orphan Muhammed Ali (1769-1849):</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Became effectively independent ruler of Egypt</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(Still had prayers said in the mosques for the Ottoman Turkish sultan in Constantinople)</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Strove to make Egypt great again</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Cotton</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Cotton textile factories</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Sugar factories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Saw what was coming down</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Feared that if Egypt did not industrialize, his grandchildren would be puppets of French bankers and British generals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Guess what?</a:t>
            </a:r>
          </a:p>
        </p:txBody>
      </p:sp>
      <p:pic>
        <p:nvPicPr>
          <p:cNvPr id="178" name="Image" descr="Image"/>
          <p:cNvPicPr>
            <a:picLocks noChangeAspect="1"/>
          </p:cNvPicPr>
          <p:nvPr/>
        </p:nvPicPr>
        <p:blipFill>
          <a:blip r:embed="rId3">
            <a:extLst/>
          </a:blip>
          <a:srcRect l="0" t="0" r="0" b="35416"/>
          <a:stretch>
            <a:fillRect/>
          </a:stretch>
        </p:blipFill>
        <p:spPr>
          <a:xfrm>
            <a:off x="5291314" y="1094171"/>
            <a:ext cx="3580186" cy="2949766"/>
          </a:xfrm>
          <a:prstGeom prst="rect">
            <a:avLst/>
          </a:prstGeom>
          <a:ln w="12700">
            <a:miter lim="400000"/>
          </a:ln>
        </p:spPr>
      </p:pic>
      <p:pic>
        <p:nvPicPr>
          <p:cNvPr id="179" name="Image" descr="Image"/>
          <p:cNvPicPr>
            <a:picLocks noChangeAspect="1"/>
          </p:cNvPicPr>
          <p:nvPr/>
        </p:nvPicPr>
        <p:blipFill>
          <a:blip r:embed="rId4">
            <a:extLst/>
          </a:blip>
          <a:stretch>
            <a:fillRect/>
          </a:stretch>
        </p:blipFill>
        <p:spPr>
          <a:xfrm>
            <a:off x="5263100" y="4043953"/>
            <a:ext cx="3608400" cy="2470128"/>
          </a:xfrm>
          <a:prstGeom prst="rect">
            <a:avLst/>
          </a:prstGeom>
          <a:ln w="12700">
            <a:miter lim="400000"/>
          </a:ln>
        </p:spPr>
      </p:pic>
      <p:sp>
        <p:nvSpPr>
          <p:cNvPr id="180" name="3: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3:45 of audio in this slide</a:t>
            </a:r>
          </a:p>
        </p:txBody>
      </p:sp>
      <p:pic>
        <p:nvPicPr>
          <p:cNvPr id="18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884994"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China</a:t>
            </a:r>
          </a:p>
        </p:txBody>
      </p:sp>
      <p:sp>
        <p:nvSpPr>
          <p:cNvPr id="186" name="The puzzle of China vs. Japan…"/>
          <p:cNvSpPr txBox="1"/>
          <p:nvPr>
            <p:ph type="body" sz="half" idx="4294967295"/>
          </p:nvPr>
        </p:nvSpPr>
        <p:spPr>
          <a:xfrm>
            <a:off x="457198" y="1094170"/>
            <a:ext cx="3948763" cy="5244065"/>
          </a:xfrm>
          <a:prstGeom prst="rect">
            <a:avLst/>
          </a:prstGeom>
        </p:spPr>
        <p:txBody>
          <a:bodyPr lIns="50800" tIns="50800" rIns="50800" bIns="50800" anchor="t"/>
          <a:lstStyle/>
          <a:p>
            <a:pPr marL="270515" indent="-270515" defTabSz="682964">
              <a:spcBef>
                <a:spcPts val="500"/>
              </a:spcBef>
              <a:defRPr sz="2037">
                <a:uFill>
                  <a:solidFill>
                    <a:srgbClr val="000000"/>
                  </a:solidFill>
                </a:uFill>
                <a:latin typeface="Calibri"/>
                <a:ea typeface="Calibri"/>
                <a:cs typeface="Calibri"/>
                <a:sym typeface="Calibri"/>
              </a:defRPr>
            </a:pPr>
            <a:r>
              <a:t>The puzzle of China vs. Japan</a:t>
            </a:r>
          </a:p>
          <a:p>
            <a:pPr marL="270515" indent="-270515" defTabSz="682964">
              <a:spcBef>
                <a:spcPts val="500"/>
              </a:spcBef>
              <a:defRPr sz="2037">
                <a:uFill>
                  <a:solidFill>
                    <a:srgbClr val="000000"/>
                  </a:solidFill>
                </a:uFill>
                <a:latin typeface="Calibri"/>
                <a:ea typeface="Calibri"/>
                <a:cs typeface="Calibri"/>
                <a:sym typeface="Calibri"/>
              </a:defRPr>
            </a:pPr>
            <a:r>
              <a:t>Great Qing (大清)(1644-1912)</a:t>
            </a:r>
          </a:p>
          <a:p>
            <a:pPr lvl="1" marL="602512" indent="-270515" defTabSz="682964">
              <a:spcBef>
                <a:spcPts val="500"/>
              </a:spcBef>
              <a:defRPr sz="2037">
                <a:uFill>
                  <a:solidFill>
                    <a:srgbClr val="000000"/>
                  </a:solidFill>
                </a:uFill>
                <a:latin typeface="Calibri"/>
                <a:ea typeface="Calibri"/>
                <a:cs typeface="Calibri"/>
                <a:sym typeface="Calibri"/>
              </a:defRPr>
            </a:pPr>
            <a:r>
              <a:t>Wu Sangui (吳三桂)</a:t>
            </a:r>
          </a:p>
          <a:p>
            <a:pPr lvl="1" marL="602512" indent="-270515" defTabSz="682964">
              <a:spcBef>
                <a:spcPts val="500"/>
              </a:spcBef>
              <a:defRPr sz="2037">
                <a:uFill>
                  <a:solidFill>
                    <a:srgbClr val="000000"/>
                  </a:solidFill>
                </a:uFill>
                <a:latin typeface="Calibri"/>
                <a:ea typeface="Calibri"/>
                <a:cs typeface="Calibri"/>
                <a:sym typeface="Calibri"/>
              </a:defRPr>
            </a:pPr>
            <a:r>
              <a:t>The Rebellion of the Three Feudatories (三藩之亂)</a:t>
            </a:r>
          </a:p>
          <a:p>
            <a:pPr marL="270515" indent="-270515" defTabSz="682964">
              <a:spcBef>
                <a:spcPts val="500"/>
              </a:spcBef>
              <a:defRPr sz="2037">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70515" indent="-270515" defTabSz="682964">
              <a:spcBef>
                <a:spcPts val="500"/>
              </a:spcBef>
              <a:defRPr sz="2037">
                <a:uFill>
                  <a:solidFill>
                    <a:srgbClr val="000000"/>
                  </a:solidFill>
                </a:uFill>
                <a:latin typeface="Calibri"/>
                <a:ea typeface="Calibri"/>
                <a:cs typeface="Calibri"/>
                <a:sym typeface="Calibri"/>
              </a:defRPr>
            </a:pPr>
            <a:r>
              <a:t>Tai-Ping Rebellion (太平天國運動)</a:t>
            </a:r>
          </a:p>
          <a:p>
            <a:pPr marL="270515" indent="-270515" defTabSz="682964">
              <a:spcBef>
                <a:spcPts val="500"/>
              </a:spcBef>
              <a:defRPr sz="2037">
                <a:uFill>
                  <a:solidFill>
                    <a:srgbClr val="000000"/>
                  </a:solidFill>
                </a:uFill>
                <a:latin typeface="Calibri"/>
                <a:ea typeface="Calibri"/>
                <a:cs typeface="Calibri"/>
                <a:sym typeface="Calibri"/>
              </a:defRPr>
            </a:pPr>
            <a:r>
              <a:t>Cixi ( 慈禧太后)</a:t>
            </a:r>
          </a:p>
        </p:txBody>
      </p:sp>
      <p:pic>
        <p:nvPicPr>
          <p:cNvPr id="187" name="Cursor_and_Destruction_of_opium_in_1839_-_Lin_Zexu_-_Wikipedia.png" descr="Cursor_and_Destruction_of_opium_in_1839_-_Lin_Zexu_-_Wikipedia.png"/>
          <p:cNvPicPr>
            <a:picLocks noChangeAspect="1"/>
          </p:cNvPicPr>
          <p:nvPr/>
        </p:nvPicPr>
        <p:blipFill>
          <a:blip r:embed="rId3">
            <a:extLst/>
          </a:blip>
          <a:stretch>
            <a:fillRect/>
          </a:stretch>
        </p:blipFill>
        <p:spPr>
          <a:xfrm>
            <a:off x="4405960" y="3802565"/>
            <a:ext cx="4285587" cy="2753334"/>
          </a:xfrm>
          <a:prstGeom prst="rect">
            <a:avLst/>
          </a:prstGeom>
          <a:ln w="12700">
            <a:miter lim="400000"/>
          </a:ln>
        </p:spPr>
      </p:pic>
      <p:pic>
        <p:nvPicPr>
          <p:cNvPr id="188" name="Cursor_and_Old_Summer_Palace_to_mark_looting_anniversary.png" descr="Cursor_and_Old_Summer_Palace_to_mark_looting_anniversary.png"/>
          <p:cNvPicPr>
            <a:picLocks noChangeAspect="1"/>
          </p:cNvPicPr>
          <p:nvPr/>
        </p:nvPicPr>
        <p:blipFill>
          <a:blip r:embed="rId4">
            <a:extLst/>
          </a:blip>
          <a:stretch>
            <a:fillRect/>
          </a:stretch>
        </p:blipFill>
        <p:spPr>
          <a:xfrm>
            <a:off x="4405960" y="1094171"/>
            <a:ext cx="4285587" cy="2670524"/>
          </a:xfrm>
          <a:prstGeom prst="rect">
            <a:avLst/>
          </a:prstGeom>
          <a:ln w="12700">
            <a:miter lim="400000"/>
          </a:ln>
        </p:spPr>
      </p:pic>
      <p:sp>
        <p:nvSpPr>
          <p:cNvPr id="189"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241668"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elf-Strengthening” II"/>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The Kaiping Coal Mine</a:t>
            </a:r>
          </a:p>
        </p:txBody>
      </p:sp>
      <p:sp>
        <p:nvSpPr>
          <p:cNvPr id="195" name="Li Hongzhang (李鴻章) and the Kai-Ping coal mine……"/>
          <p:cNvSpPr txBox="1"/>
          <p:nvPr>
            <p:ph type="body" sz="half" idx="4294967295"/>
          </p:nvPr>
        </p:nvSpPr>
        <p:spPr>
          <a:xfrm>
            <a:off x="457198" y="1094170"/>
            <a:ext cx="3315020"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Li Hongzhang (李鴻章) and the Kai-Ping coal mine…</a:t>
            </a:r>
          </a:p>
          <a:p>
            <a:pPr lvl="1" marL="709882" indent="-318723" defTabSz="804672">
              <a:spcBef>
                <a:spcPts val="700"/>
              </a:spcBef>
              <a:defRPr sz="2100">
                <a:uFill>
                  <a:solidFill>
                    <a:srgbClr val="000000"/>
                  </a:solidFill>
                </a:uFill>
                <a:latin typeface="Calibri"/>
                <a:ea typeface="Calibri"/>
                <a:cs typeface="Calibri"/>
                <a:sym typeface="Calibri"/>
              </a:defRPr>
            </a:pPr>
            <a:r>
              <a:t>From 1881…</a:t>
            </a:r>
          </a:p>
          <a:p>
            <a:pPr lvl="1" marL="709882" indent="-318723" defTabSz="804672">
              <a:spcBef>
                <a:spcPts val="700"/>
              </a:spcBef>
              <a:defRPr sz="2100">
                <a:uFill>
                  <a:solidFill>
                    <a:srgbClr val="000000"/>
                  </a:solidFill>
                </a:uFill>
                <a:latin typeface="Calibri"/>
                <a:ea typeface="Calibri"/>
                <a:cs typeface="Calibri"/>
                <a:sym typeface="Calibri"/>
              </a:defRPr>
            </a:pPr>
            <a:r>
              <a:t>Build up an industrial base…</a:t>
            </a:r>
          </a:p>
          <a:p>
            <a:pPr lvl="1" marL="709882" indent="-318723" defTabSz="804672">
              <a:spcBef>
                <a:spcPts val="700"/>
              </a:spcBef>
              <a:defRPr sz="2100">
                <a:uFill>
                  <a:solidFill>
                    <a:srgbClr val="000000"/>
                  </a:solidFill>
                </a:uFill>
                <a:latin typeface="Calibri"/>
                <a:ea typeface="Calibri"/>
                <a:cs typeface="Calibri"/>
                <a:sym typeface="Calibri"/>
              </a:defRPr>
            </a:pPr>
            <a:r>
              <a:t>Opposition…</a:t>
            </a:r>
          </a:p>
          <a:p>
            <a:pPr marL="318723" indent="-318723" defTabSz="804672">
              <a:spcBef>
                <a:spcPts val="700"/>
              </a:spcBef>
              <a:defRPr sz="2100">
                <a:uFill>
                  <a:solidFill>
                    <a:srgbClr val="000000"/>
                  </a:solidFill>
                </a:uFill>
                <a:latin typeface="Calibri"/>
                <a:ea typeface="Calibri"/>
                <a:cs typeface="Calibri"/>
                <a:sym typeface="Calibri"/>
              </a:defRPr>
            </a:pPr>
            <a:r>
              <a:t>Chang Yen-Mao</a:t>
            </a:r>
          </a:p>
          <a:p>
            <a:pPr lvl="1" marL="709882" indent="-318723" defTabSz="804672">
              <a:spcBef>
                <a:spcPts val="700"/>
              </a:spcBef>
              <a:defRPr sz="2100">
                <a:uFill>
                  <a:solidFill>
                    <a:srgbClr val="000000"/>
                  </a:solidFill>
                </a:uFill>
                <a:latin typeface="Calibri"/>
                <a:ea typeface="Calibri"/>
                <a:cs typeface="Calibri"/>
                <a:sym typeface="Calibri"/>
              </a:defRPr>
            </a:pPr>
            <a:r>
              <a:t>Bannerman</a:t>
            </a:r>
          </a:p>
          <a:p>
            <a:pPr lvl="1" marL="709882" indent="-318723" defTabSz="804672">
              <a:spcBef>
                <a:spcPts val="700"/>
              </a:spcBef>
              <a:defRPr sz="2100">
                <a:uFill>
                  <a:solidFill>
                    <a:srgbClr val="000000"/>
                  </a:solidFill>
                </a:uFill>
                <a:latin typeface="Calibri"/>
                <a:ea typeface="Calibri"/>
                <a:cs typeface="Calibri"/>
                <a:sym typeface="Calibri"/>
              </a:defRPr>
            </a:pPr>
            <a:r>
              <a:t>“Boxers” (义和拳)</a:t>
            </a:r>
          </a:p>
          <a:p>
            <a:pPr lvl="1" marL="709882" indent="-318723" defTabSz="804672">
              <a:spcBef>
                <a:spcPts val="700"/>
              </a:spcBef>
              <a:defRPr sz="2100">
                <a:uFill>
                  <a:solidFill>
                    <a:srgbClr val="000000"/>
                  </a:solidFill>
                </a:uFill>
                <a:latin typeface="Calibri"/>
                <a:ea typeface="Calibri"/>
                <a:cs typeface="Calibri"/>
                <a:sym typeface="Calibri"/>
              </a:defRPr>
            </a:pPr>
            <a:r>
              <a:t>Herbert Hoover</a:t>
            </a:r>
          </a:p>
          <a:p>
            <a:pPr lvl="1" marL="709882" indent="-318723" defTabSz="804672">
              <a:spcBef>
                <a:spcPts val="700"/>
              </a:spcBef>
              <a:defRPr sz="2100">
                <a:uFill>
                  <a:solidFill>
                    <a:srgbClr val="000000"/>
                  </a:solidFill>
                </a:uFill>
                <a:latin typeface="Calibri"/>
                <a:ea typeface="Calibri"/>
                <a:cs typeface="Calibri"/>
                <a:sym typeface="Calibri"/>
              </a:defRPr>
            </a:pPr>
            <a:r>
              <a:t>Chang Yen-Mao vs. Moreing…</a:t>
            </a:r>
          </a:p>
        </p:txBody>
      </p:sp>
      <p:pic>
        <p:nvPicPr>
          <p:cNvPr id="196" name="Cursor_and_Coal_in_Hong_Kong_–_initial_notes_–_The_Industrial_History_of_Hong_Kong_Group.png" descr="Cursor_and_Coal_in_Hong_Kong_–_initial_notes_–_The_Industrial_History_of_Hong_Kong_Group.png"/>
          <p:cNvPicPr>
            <a:picLocks noChangeAspect="1"/>
          </p:cNvPicPr>
          <p:nvPr/>
        </p:nvPicPr>
        <p:blipFill>
          <a:blip r:embed="rId3">
            <a:extLst/>
          </a:blip>
          <a:stretch>
            <a:fillRect/>
          </a:stretch>
        </p:blipFill>
        <p:spPr>
          <a:xfrm>
            <a:off x="3772217" y="1094171"/>
            <a:ext cx="4919330" cy="4218655"/>
          </a:xfrm>
          <a:prstGeom prst="rect">
            <a:avLst/>
          </a:prstGeom>
          <a:ln w="12700">
            <a:miter lim="400000"/>
          </a:ln>
        </p:spPr>
      </p:pic>
      <p:sp>
        <p:nvSpPr>
          <p:cNvPr id="197" name="Li Hongzhang (李鴻章) “did not have the reputation for financial disinterest enjoyed by his patron Zeng Guofan (曾国藩)”"/>
          <p:cNvSpPr txBox="1"/>
          <p:nvPr/>
        </p:nvSpPr>
        <p:spPr>
          <a:xfrm>
            <a:off x="3772217" y="5244062"/>
            <a:ext cx="4800582" cy="109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31519">
              <a:defRPr b="0" sz="1900">
                <a:latin typeface="Calibri"/>
                <a:ea typeface="Calibri"/>
                <a:cs typeface="Calibri"/>
                <a:sym typeface="Calibri"/>
              </a:defRPr>
            </a:lvl1pPr>
          </a:lstStyle>
          <a:p>
            <a:pPr/>
            <a:r>
              <a:t>Li Hongzhang (李鴻章) “did not have the reputation for financial disinterest enjoyed by his patron Zeng Guofan (曾国藩)”</a:t>
            </a:r>
          </a:p>
        </p:txBody>
      </p:sp>
      <p:sp>
        <p:nvSpPr>
          <p:cNvPr id="198"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pic>
        <p:nvPicPr>
          <p:cNvPr id="19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654998" fill="hold"/>
                                        <p:tgtEl>
                                          <p:spTgt spid="19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elf-Strengthening”"/>
          <p:cNvSpPr txBox="1"/>
          <p:nvPr>
            <p:ph type="title" idx="4294967295"/>
          </p:nvPr>
        </p:nvSpPr>
        <p:spPr>
          <a:xfrm>
            <a:off x="457199" y="-2"/>
            <a:ext cx="8234348" cy="1094175"/>
          </a:xfrm>
          <a:prstGeom prst="rect">
            <a:avLst/>
          </a:prstGeom>
        </p:spPr>
        <p:txBody>
          <a:bodyPr lIns="50800" tIns="50800" rIns="50800" bIns="50800"/>
          <a:lstStyle>
            <a:lvl1pPr defTabSz="316289">
              <a:defRPr sz="4312">
                <a:solidFill>
                  <a:srgbClr val="000080"/>
                </a:solidFill>
                <a:uFillTx/>
              </a:defRPr>
            </a:lvl1pPr>
          </a:lstStyle>
          <a:p>
            <a:pPr/>
            <a:r>
              <a:t>Failure of “Self-Strengthening”</a:t>
            </a:r>
          </a:p>
        </p:txBody>
      </p:sp>
      <p:sp>
        <p:nvSpPr>
          <p:cNvPr id="204" name="The puzzle of China vs. Japan…"/>
          <p:cNvSpPr txBox="1"/>
          <p:nvPr>
            <p:ph type="body" idx="4294967295"/>
          </p:nvPr>
        </p:nvSpPr>
        <p:spPr>
          <a:xfrm>
            <a:off x="457198" y="1094170"/>
            <a:ext cx="8234349" cy="5244065"/>
          </a:xfrm>
          <a:prstGeom prst="rect">
            <a:avLst/>
          </a:prstGeom>
        </p:spPr>
        <p:txBody>
          <a:bodyPr lIns="50800" tIns="50800" rIns="50800" bIns="50800" anchor="t"/>
          <a:lstStyle/>
          <a:p>
            <a:pPr marL="278881" indent="-278881" defTabSz="704087">
              <a:spcBef>
                <a:spcPts val="1200"/>
              </a:spcBef>
              <a:defRPr>
                <a:uFill>
                  <a:solidFill>
                    <a:srgbClr val="000000"/>
                  </a:solidFill>
                </a:uFill>
                <a:latin typeface="Times New Roman"/>
                <a:ea typeface="Times New Roman"/>
                <a:cs typeface="Times New Roman"/>
                <a:sym typeface="Times New Roman"/>
              </a:defRPr>
            </a:pPr>
            <a:r>
              <a:t>Kaiping: what had been a strategic initiative of the Chinese government becomes a western-owned corporation uninterested in training Chinese engineers…</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But even before: the promotion of Chang Yenmao—a political fixer—meant that, unlike in Japan, economic strengthening was not job #1</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Sun Yatsen offered his services to Li Hongzhang in 1894</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Li sent him away</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Yuan Shihkai came to the conclusion that working with the Manchu court was useless</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China descended into revolution and anarchy…</a:t>
            </a:r>
          </a:p>
        </p:txBody>
      </p:sp>
      <p:sp>
        <p:nvSpPr>
          <p:cNvPr id="205"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pic>
        <p:nvPicPr>
          <p:cNvPr id="20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418334"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elf-Strengthening”"/>
          <p:cNvSpPr txBox="1"/>
          <p:nvPr>
            <p:ph type="title" idx="4294967295"/>
          </p:nvPr>
        </p:nvSpPr>
        <p:spPr>
          <a:xfrm>
            <a:off x="457199" y="-2"/>
            <a:ext cx="8234348" cy="1094175"/>
          </a:xfrm>
          <a:prstGeom prst="rect">
            <a:avLst/>
          </a:prstGeom>
        </p:spPr>
        <p:txBody>
          <a:bodyPr lIns="50800" tIns="50800" rIns="50800" bIns="50800"/>
          <a:lstStyle>
            <a:lvl1pPr defTabSz="361473">
              <a:defRPr sz="4928">
                <a:solidFill>
                  <a:srgbClr val="000080"/>
                </a:solidFill>
                <a:uFillTx/>
              </a:defRPr>
            </a:lvl1pPr>
          </a:lstStyle>
          <a:p>
            <a:pPr/>
            <a:r>
              <a:t>We Could Tell More Stories</a:t>
            </a:r>
          </a:p>
        </p:txBody>
      </p:sp>
      <p:pic>
        <p:nvPicPr>
          <p:cNvPr id="211"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pic>
        <p:nvPicPr>
          <p:cNvPr id="21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213"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993331"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Formal Empires</a:t>
            </a:r>
          </a:p>
        </p:txBody>
      </p:sp>
      <p:sp>
        <p:nvSpPr>
          <p:cNvPr id="218"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